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9" d="100"/>
          <a:sy n="89" d="100"/>
        </p:scale>
        <p:origin x="91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F3166F9-DD7F-4057-AEE1-F4F56EF3B61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1AAE4081-666E-4D73-8877-1BB3F800CD7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DEF110B6-7DD2-486E-A9DA-D70F3E1DA6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A3CB5CD-EB1D-4083-ADAA-2448EB283F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1C3F9C3-EEC0-4308-8A74-9B96E6D395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565612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DC8B972-F891-4AF0-B870-A196FF1DDB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D2D497FB-2698-42B9-8C3A-26CB1195C2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E48F5C7-5944-4124-BB07-8E9AEDB9DD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7239958-3E2D-46D4-AFCD-9E7C570E0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185E7D6-37B5-45F3-9911-8ED5753FCE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373857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9F43E98A-305E-4107-A709-A5D40E2C682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96AE6247-CCBE-4CDD-A9DC-BB49EC5E6AA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54AB566-90F2-4605-A1EB-FB1798F4E6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4A7838B-8DAC-49BE-B0FF-FDDD92D33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61B2361-6A37-4854-8173-57A925A918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302816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48C2BB3-0C99-4088-9714-06881954B8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174C0F79-17C1-4C16-913A-2F37376DCCE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338667C-4DF7-4AED-A97C-4F49FFB5EC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F8920E1-9B62-49D0-995A-F2D2441062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287E2AE6-87EA-4C23-87D1-A2B61F7ADD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465271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73E6924-5927-4D32-81D6-F6B3D01CAD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E2F52EF-B718-4A25-9C69-571B719695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76B2041-2319-49DF-B2CB-48B2CC0221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4E5BEA5-D1C9-44B3-A38C-964F2620EC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902483F-7106-4253-A3A2-A62673D234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689499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9200DE1-B9C9-426E-A3DC-4F22352672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FBA844BC-D2A9-4EC2-BBC0-B7F94DE9115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9DD4DC32-3E6D-4531-9886-0DB27A13526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724FB3F0-730C-48B8-A8AD-69DDF52756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E57E8BDE-C652-4707-99C3-224DF135AF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D387E9C2-0CB2-4A63-8639-97021BCACE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41763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07E8DFF-097B-41A0-AEC3-5E46E66958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F90A5199-BF2A-48B2-8DBB-ED976E6131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74ED071D-F60E-4CF7-A975-DF8F8149386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3FF41A58-FEBF-4735-84D9-D1CF5FE6E73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A5F80C87-6304-47D7-A7CB-F8E62B34231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32D044F0-496D-44D9-BE7C-A95266FDE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6649C8B9-B2F3-4747-9146-0824915011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F00B352B-A986-4B2B-923D-01FBB4F932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85802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6C718D1-7CA5-46B6-B078-4B39A8A483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15FB9F88-28F0-40D8-8C42-38A1439209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2C73DB15-6384-40E2-83E6-EE113260D7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7357C0EC-40D2-4371-A8CC-12AB92C9F1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466512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3B4B4F71-2751-41DD-810B-2E6F8E404C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F1FFCDD6-3748-44B3-99E6-9B47D93A51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D911CF88-E6B3-453C-8C0A-87480CEE5F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415121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D815570-0E08-4CCF-8CAA-90E2BA62E3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7C9DAF84-7042-4AC6-9DED-995D3A7F28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7E6A34E9-E83E-4C71-BD8B-E1CC7D116F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9C8BCE35-770A-4603-BA3E-5E6C3011FC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50999B08-32B9-4C70-904E-0898B778CF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144D3DF-1BEE-440D-9138-02C399BFCD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887823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4607AC5-1238-42F9-A6D0-4954C9E015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0F24A3AF-C946-4E93-8839-20FAB8AC801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5415F45F-68A4-4812-B13F-A3946ED815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7DC26FF4-635A-44F3-BBC3-29BAEFF553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5B012C16-0DB7-4D55-AA88-5393B1E06C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BF7E966D-0C43-4B90-86A7-066DDC3F18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506658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DFF18279-A525-480C-94C5-19A1CE4D69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BF1A2F3B-35FA-40E1-9D36-568BD0082B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9B212DE-1516-40AE-A1D8-658CAF8DFB2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2E7922-9C62-4727-92F9-9F98C372A125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72ABBF3-D536-4CFC-8CCF-6BD666DBADA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2C500F5-CC1E-4894-B03F-731630447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AC1B3E-F12A-4396-9A30-CCFA8E50AAC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984445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A157C4B-944B-4099-8010-73B4B1EDE9E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600201"/>
            <a:ext cx="9144000" cy="1828799"/>
          </a:xfrm>
        </p:spPr>
        <p:txBody>
          <a:bodyPr>
            <a:normAutofit/>
          </a:bodyPr>
          <a:lstStyle/>
          <a:p>
            <a:r>
              <a:rPr lang="en-US" altLang="ko-KR" dirty="0"/>
              <a:t>Korea Cryoablation complication registry</a:t>
            </a:r>
            <a:endParaRPr lang="ko-KR" altLang="en-US" dirty="0"/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C9229F85-84D0-486C-9A65-2D3004BB10C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120178"/>
            <a:ext cx="9144000" cy="1137621"/>
          </a:xfrm>
        </p:spPr>
        <p:txBody>
          <a:bodyPr/>
          <a:lstStyle/>
          <a:p>
            <a:r>
              <a:rPr lang="ko-KR" altLang="en-US" dirty="0"/>
              <a:t>분당 </a:t>
            </a:r>
            <a:r>
              <a:rPr lang="ko-KR" altLang="en-US" dirty="0" err="1"/>
              <a:t>차병원</a:t>
            </a:r>
            <a:r>
              <a:rPr lang="ko-KR" altLang="en-US" dirty="0"/>
              <a:t> </a:t>
            </a:r>
            <a:endParaRPr lang="en-US" altLang="ko-KR" dirty="0"/>
          </a:p>
          <a:p>
            <a:r>
              <a:rPr lang="ko-KR" altLang="en-US" dirty="0"/>
              <a:t>양필성</a:t>
            </a: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14278554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2C32E84-27B6-4266-A262-A5C8B97C1F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연구 개요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CC735BD7-0C92-4DAF-9130-CCC9D0ADAA6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ko-KR" dirty="0"/>
              <a:t>Multicenter registry</a:t>
            </a:r>
            <a:r>
              <a:rPr lang="ko-KR" altLang="en-US" dirty="0"/>
              <a:t>의 경우 </a:t>
            </a:r>
            <a:r>
              <a:rPr lang="en-US" altLang="ko-KR" dirty="0"/>
              <a:t>Recurrence</a:t>
            </a:r>
            <a:r>
              <a:rPr lang="ko-KR" altLang="en-US" dirty="0"/>
              <a:t>는 </a:t>
            </a:r>
            <a:r>
              <a:rPr lang="en-US" altLang="ko-KR" dirty="0"/>
              <a:t>FU </a:t>
            </a:r>
            <a:r>
              <a:rPr lang="en-US" altLang="ko-KR" dirty="0" err="1"/>
              <a:t>dat</a:t>
            </a:r>
            <a:r>
              <a:rPr lang="ko-KR" altLang="en-US" dirty="0"/>
              <a:t>를 모으기 쉽지 않고 흐지부지 될 가능성이 높아 짧게 </a:t>
            </a:r>
            <a:r>
              <a:rPr lang="en-US" altLang="ko-KR" dirty="0" err="1"/>
              <a:t>Cryo</a:t>
            </a:r>
            <a:r>
              <a:rPr lang="en-US" altLang="ko-KR" dirty="0"/>
              <a:t> ablation</a:t>
            </a:r>
            <a:r>
              <a:rPr lang="ko-KR" altLang="en-US" dirty="0"/>
              <a:t>에 대한 국내 </a:t>
            </a:r>
            <a:r>
              <a:rPr lang="en-US" altLang="ko-KR" dirty="0"/>
              <a:t>acute complication</a:t>
            </a:r>
            <a:r>
              <a:rPr lang="ko-KR" altLang="en-US" dirty="0"/>
              <a:t>만 조사하기 위한 </a:t>
            </a:r>
            <a:r>
              <a:rPr lang="en-US" altLang="ko-KR" dirty="0"/>
              <a:t>Registry</a:t>
            </a:r>
            <a:r>
              <a:rPr lang="ko-KR" altLang="en-US" dirty="0"/>
              <a:t>를 제안함</a:t>
            </a:r>
            <a:r>
              <a:rPr lang="en-US" altLang="ko-KR" dirty="0"/>
              <a:t>.</a:t>
            </a:r>
          </a:p>
          <a:p>
            <a:endParaRPr lang="en-US" altLang="ko-KR" dirty="0"/>
          </a:p>
          <a:p>
            <a:pPr lvl="1"/>
            <a:r>
              <a:rPr lang="ko-KR" altLang="en-US" dirty="0"/>
              <a:t>외국 </a:t>
            </a:r>
            <a:r>
              <a:rPr lang="en-US" altLang="ko-KR" dirty="0"/>
              <a:t>data</a:t>
            </a:r>
            <a:r>
              <a:rPr lang="ko-KR" altLang="en-US" dirty="0"/>
              <a:t>를 보면 </a:t>
            </a:r>
            <a:r>
              <a:rPr lang="en-US" altLang="ko-KR" dirty="0" err="1"/>
              <a:t>Cryo</a:t>
            </a:r>
            <a:r>
              <a:rPr lang="ko-KR" altLang="en-US" dirty="0"/>
              <a:t>가 </a:t>
            </a:r>
            <a:r>
              <a:rPr lang="en-US" altLang="ko-KR" dirty="0"/>
              <a:t>phrenic n. palsy </a:t>
            </a:r>
            <a:r>
              <a:rPr lang="ko-KR" altLang="en-US" dirty="0"/>
              <a:t>빈도는 많으나 이는 보통 </a:t>
            </a:r>
            <a:r>
              <a:rPr lang="en-US" altLang="ko-KR" dirty="0"/>
              <a:t>reversible </a:t>
            </a:r>
            <a:r>
              <a:rPr lang="ko-KR" altLang="en-US" dirty="0"/>
              <a:t>하고 나머지 </a:t>
            </a:r>
            <a:r>
              <a:rPr lang="en-US" altLang="ko-KR" dirty="0"/>
              <a:t>complication</a:t>
            </a:r>
            <a:r>
              <a:rPr lang="ko-KR" altLang="en-US" dirty="0"/>
              <a:t>은 크게 차이가 없다는 것이 대부분임</a:t>
            </a:r>
            <a:r>
              <a:rPr lang="en-US" altLang="ko-KR" dirty="0"/>
              <a:t>.</a:t>
            </a:r>
          </a:p>
          <a:p>
            <a:pPr lvl="1"/>
            <a:r>
              <a:rPr lang="ko-KR" altLang="en-US" dirty="0"/>
              <a:t>개인적인 느낌일 수도 있으나 국내 시술자들의 경우 </a:t>
            </a:r>
            <a:r>
              <a:rPr lang="en-US" altLang="ko-KR" dirty="0" err="1"/>
              <a:t>Cryo</a:t>
            </a:r>
            <a:r>
              <a:rPr lang="ko-KR" altLang="en-US" dirty="0"/>
              <a:t>가 </a:t>
            </a:r>
            <a:r>
              <a:rPr lang="en-US" altLang="ko-KR" dirty="0"/>
              <a:t>RF</a:t>
            </a:r>
            <a:r>
              <a:rPr lang="ko-KR" altLang="en-US" dirty="0"/>
              <a:t>보다 </a:t>
            </a:r>
            <a:r>
              <a:rPr lang="en-US" altLang="ko-KR" dirty="0"/>
              <a:t>serious complication</a:t>
            </a:r>
            <a:r>
              <a:rPr lang="ko-KR" altLang="en-US" dirty="0"/>
              <a:t>인 </a:t>
            </a:r>
            <a:r>
              <a:rPr lang="en-US" altLang="ko-KR" dirty="0"/>
              <a:t>tamponade, AE fistula</a:t>
            </a:r>
            <a:r>
              <a:rPr lang="ko-KR" altLang="en-US" dirty="0"/>
              <a:t>의 발생 위험이 적을 것이라고 생각하는 것으로 보임</a:t>
            </a:r>
            <a:r>
              <a:rPr lang="en-US" altLang="ko-KR" dirty="0"/>
              <a:t>.</a:t>
            </a:r>
          </a:p>
          <a:p>
            <a:pPr lvl="1"/>
            <a:r>
              <a:rPr lang="ko-KR" altLang="en-US" dirty="0"/>
              <a:t>국내에서 </a:t>
            </a:r>
            <a:r>
              <a:rPr lang="en-US" altLang="ko-KR" dirty="0" err="1"/>
              <a:t>Cryo</a:t>
            </a:r>
            <a:r>
              <a:rPr lang="en-US" altLang="ko-KR" dirty="0"/>
              <a:t> ablation</a:t>
            </a:r>
            <a:r>
              <a:rPr lang="ko-KR" altLang="en-US" dirty="0"/>
              <a:t>의 </a:t>
            </a:r>
            <a:r>
              <a:rPr lang="en-US" altLang="ko-KR" dirty="0"/>
              <a:t>complication rate</a:t>
            </a:r>
            <a:r>
              <a:rPr lang="ko-KR" altLang="en-US" dirty="0"/>
              <a:t>은 어떻게 되는지 확인하고자 함</a:t>
            </a:r>
            <a:r>
              <a:rPr lang="en-US" altLang="ko-KR" dirty="0"/>
              <a:t>. </a:t>
            </a:r>
            <a:r>
              <a:rPr lang="ko-KR" altLang="en-US" dirty="0"/>
              <a:t>정확한 국내 통계치를 얻는 것 만으로 의미 있겠음</a:t>
            </a:r>
            <a:r>
              <a:rPr lang="en-US" altLang="ko-KR" dirty="0"/>
              <a:t>.</a:t>
            </a:r>
          </a:p>
          <a:p>
            <a:pPr lvl="1"/>
            <a:r>
              <a:rPr lang="ko-KR" altLang="en-US" dirty="0"/>
              <a:t>기존 보고된 국내 </a:t>
            </a:r>
            <a:r>
              <a:rPr lang="en-US" altLang="ko-KR" dirty="0"/>
              <a:t>RFCA</a:t>
            </a:r>
            <a:r>
              <a:rPr lang="ko-KR" altLang="en-US" dirty="0"/>
              <a:t> </a:t>
            </a:r>
            <a:r>
              <a:rPr lang="en-US" altLang="ko-KR" dirty="0"/>
              <a:t>complication rate</a:t>
            </a:r>
            <a:r>
              <a:rPr lang="ko-KR" altLang="en-US" dirty="0"/>
              <a:t> 과 비교를 통해 </a:t>
            </a:r>
            <a:r>
              <a:rPr lang="en-US" altLang="ko-KR" dirty="0" err="1"/>
              <a:t>Cryo</a:t>
            </a:r>
            <a:r>
              <a:rPr lang="ko-KR" altLang="en-US" dirty="0"/>
              <a:t>와 </a:t>
            </a:r>
            <a:r>
              <a:rPr lang="en-US" altLang="ko-KR" dirty="0"/>
              <a:t>RFCA</a:t>
            </a:r>
            <a:r>
              <a:rPr lang="ko-KR" altLang="en-US" dirty="0"/>
              <a:t>간 </a:t>
            </a:r>
            <a:r>
              <a:rPr lang="en-US" altLang="ko-KR" dirty="0"/>
              <a:t>serious complication </a:t>
            </a:r>
            <a:r>
              <a:rPr lang="ko-KR" altLang="en-US" dirty="0"/>
              <a:t>차이여부를 확인하고 함</a:t>
            </a:r>
            <a:r>
              <a:rPr lang="en-US" altLang="ko-KR" dirty="0"/>
              <a:t>.</a:t>
            </a:r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027521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연구기준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latinLnBrk="0">
              <a:buNone/>
            </a:pPr>
            <a:r>
              <a:rPr lang="ko-KR" altLang="ko-KR" dirty="0"/>
              <a:t>선정기준</a:t>
            </a:r>
            <a:r>
              <a:rPr lang="en-US" altLang="ko-KR" dirty="0"/>
              <a:t>)</a:t>
            </a:r>
            <a:endParaRPr lang="ko-KR" altLang="ko-KR" dirty="0"/>
          </a:p>
          <a:p>
            <a:pPr lvl="1"/>
            <a:r>
              <a:rPr lang="ko-KR" altLang="en-US" dirty="0"/>
              <a:t>국내에서 </a:t>
            </a:r>
            <a:r>
              <a:rPr lang="en-US" altLang="ko-KR" dirty="0"/>
              <a:t>Cryoablation</a:t>
            </a:r>
            <a:r>
              <a:rPr lang="ko-KR" altLang="en-US" dirty="0"/>
              <a:t>은 환자 모두</a:t>
            </a:r>
            <a:r>
              <a:rPr lang="en-US" altLang="ko-KR" dirty="0"/>
              <a:t>.</a:t>
            </a:r>
          </a:p>
          <a:p>
            <a:pPr marL="457200" lvl="1" indent="0">
              <a:buNone/>
            </a:pPr>
            <a:r>
              <a:rPr lang="en-US" altLang="ko-KR" dirty="0"/>
              <a:t> </a:t>
            </a:r>
            <a:endParaRPr lang="ko-KR" altLang="ko-KR" dirty="0"/>
          </a:p>
          <a:p>
            <a:pPr marL="0" indent="0" latinLnBrk="0">
              <a:buNone/>
            </a:pPr>
            <a:r>
              <a:rPr lang="ko-KR" altLang="ko-KR" dirty="0"/>
              <a:t>제외기준</a:t>
            </a:r>
            <a:r>
              <a:rPr lang="en-US" altLang="ko-KR" dirty="0"/>
              <a:t>)</a:t>
            </a:r>
            <a:endParaRPr lang="ko-KR" altLang="ko-KR" dirty="0"/>
          </a:p>
          <a:p>
            <a:pPr lvl="1"/>
            <a:r>
              <a:rPr lang="ko-KR" altLang="en-US" dirty="0"/>
              <a:t>없음</a:t>
            </a:r>
            <a:r>
              <a:rPr lang="en-US" altLang="ko-KR" dirty="0"/>
              <a:t>.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4845564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3D4AFC9-C15B-47B9-870E-5D5B31E8D0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/>
              <a:t>Study</a:t>
            </a:r>
            <a:r>
              <a:rPr lang="ko-KR" altLang="en-US" dirty="0"/>
              <a:t> </a:t>
            </a:r>
            <a:r>
              <a:rPr lang="en-US" altLang="ko-KR" dirty="0"/>
              <a:t>endpoint</a:t>
            </a:r>
            <a:endParaRPr lang="ko-KR" altLang="en-US" dirty="0"/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715F178C-7A3A-4F59-9B48-049A2693B2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7"/>
            <a:ext cx="10515600" cy="4486275"/>
          </a:xfrm>
        </p:spPr>
        <p:txBody>
          <a:bodyPr>
            <a:normAutofit fontScale="77500" lnSpcReduction="20000"/>
          </a:bodyPr>
          <a:lstStyle/>
          <a:p>
            <a:r>
              <a:rPr lang="en-US" altLang="ko-KR" dirty="0"/>
              <a:t>Acute complication of cryoablation (</a:t>
            </a:r>
            <a:r>
              <a:rPr lang="ko-KR" altLang="en-US" dirty="0"/>
              <a:t>시술 후 </a:t>
            </a:r>
            <a:r>
              <a:rPr lang="en-US" altLang="ko-KR" dirty="0"/>
              <a:t>1M </a:t>
            </a:r>
            <a:r>
              <a:rPr lang="ko-KR" altLang="en-US" dirty="0"/>
              <a:t>이내</a:t>
            </a:r>
            <a:r>
              <a:rPr lang="en-US" altLang="ko-KR" dirty="0"/>
              <a:t>)</a:t>
            </a:r>
          </a:p>
          <a:p>
            <a:endParaRPr lang="en-US" altLang="ko-KR" dirty="0"/>
          </a:p>
          <a:p>
            <a:pPr lvl="1"/>
            <a:r>
              <a:rPr lang="en-US" altLang="ko-KR" dirty="0"/>
              <a:t>Pericardial effusion (overall)</a:t>
            </a:r>
          </a:p>
          <a:p>
            <a:pPr lvl="1"/>
            <a:r>
              <a:rPr lang="en-US" altLang="ko-KR" dirty="0"/>
              <a:t>Pericardial effusion needing pericardiocentesis (Tamponade)</a:t>
            </a:r>
          </a:p>
          <a:p>
            <a:pPr lvl="1"/>
            <a:r>
              <a:rPr lang="en-US" altLang="ko-KR" dirty="0"/>
              <a:t>AE fistula</a:t>
            </a:r>
          </a:p>
          <a:p>
            <a:pPr lvl="1"/>
            <a:r>
              <a:rPr lang="en-US" altLang="ko-KR" dirty="0"/>
              <a:t>Access site complications (overall)</a:t>
            </a:r>
          </a:p>
          <a:p>
            <a:pPr lvl="1"/>
            <a:r>
              <a:rPr lang="en-US" altLang="ko-KR" dirty="0"/>
              <a:t>Access site complications needing intervention</a:t>
            </a:r>
          </a:p>
          <a:p>
            <a:pPr lvl="1"/>
            <a:r>
              <a:rPr lang="en-US" altLang="ko-KR" dirty="0"/>
              <a:t>Complete AV block</a:t>
            </a:r>
          </a:p>
          <a:p>
            <a:pPr lvl="1"/>
            <a:r>
              <a:rPr lang="en-US" altLang="ko-KR" dirty="0"/>
              <a:t>Phrenic nerve injury</a:t>
            </a:r>
          </a:p>
          <a:p>
            <a:pPr lvl="1"/>
            <a:r>
              <a:rPr lang="en-US" altLang="ko-KR" dirty="0"/>
              <a:t>Pneumothorax</a:t>
            </a:r>
          </a:p>
          <a:p>
            <a:pPr lvl="1"/>
            <a:r>
              <a:rPr lang="en-US" altLang="ko-KR" dirty="0"/>
              <a:t>Procedure related pneumonia</a:t>
            </a:r>
          </a:p>
          <a:p>
            <a:pPr lvl="1"/>
            <a:r>
              <a:rPr lang="en-US" altLang="ko-KR" dirty="0"/>
              <a:t>In hospital cardiac surgery due to complication</a:t>
            </a:r>
          </a:p>
          <a:p>
            <a:pPr lvl="1"/>
            <a:r>
              <a:rPr lang="en-US" altLang="ko-KR" dirty="0"/>
              <a:t>In hospital AMI</a:t>
            </a:r>
          </a:p>
          <a:p>
            <a:pPr lvl="1"/>
            <a:r>
              <a:rPr lang="en-US" altLang="ko-KR" dirty="0"/>
              <a:t>In hospital arrest</a:t>
            </a:r>
          </a:p>
          <a:p>
            <a:pPr lvl="1"/>
            <a:r>
              <a:rPr lang="en-US" altLang="ko-KR" dirty="0"/>
              <a:t>In hospital stroke</a:t>
            </a:r>
          </a:p>
          <a:p>
            <a:pPr lvl="1"/>
            <a:r>
              <a:rPr lang="en-US" altLang="ko-KR" dirty="0"/>
              <a:t>In hospital death</a:t>
            </a:r>
          </a:p>
          <a:p>
            <a:pPr marL="0" indent="0">
              <a:buNone/>
            </a:pP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9547182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212</Words>
  <Application>Microsoft Office PowerPoint</Application>
  <PresentationFormat>와이드스크린</PresentationFormat>
  <Paragraphs>33</Paragraphs>
  <Slides>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7" baseType="lpstr">
      <vt:lpstr>맑은 고딕</vt:lpstr>
      <vt:lpstr>Arial</vt:lpstr>
      <vt:lpstr>Office 테마</vt:lpstr>
      <vt:lpstr>Korea Cryoablation complication registry</vt:lpstr>
      <vt:lpstr>연구 개요</vt:lpstr>
      <vt:lpstr>연구기준</vt:lpstr>
      <vt:lpstr>Study endpoint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Korea Cryoablation complication registry</dc:title>
  <dc:creator>양 필성</dc:creator>
  <cp:lastModifiedBy>양 필성</cp:lastModifiedBy>
  <cp:revision>6</cp:revision>
  <dcterms:created xsi:type="dcterms:W3CDTF">2021-03-14T11:39:41Z</dcterms:created>
  <dcterms:modified xsi:type="dcterms:W3CDTF">2021-03-14T12:26:45Z</dcterms:modified>
</cp:coreProperties>
</file>

<file path=docProps/thumbnail.jpeg>
</file>